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7" r:id="rId3"/>
    <p:sldId id="257" r:id="rId4"/>
    <p:sldId id="268" r:id="rId5"/>
    <p:sldId id="269" r:id="rId6"/>
    <p:sldId id="258" r:id="rId7"/>
    <p:sldId id="259" r:id="rId8"/>
    <p:sldId id="262" r:id="rId9"/>
    <p:sldId id="265" r:id="rId10"/>
    <p:sldId id="263" r:id="rId11"/>
    <p:sldId id="264" r:id="rId12"/>
    <p:sldId id="266" r:id="rId13"/>
    <p:sldId id="260" r:id="rId14"/>
    <p:sldId id="261" r:id="rId15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72"/>
    <a:srgbClr val="6AADE4"/>
    <a:srgbClr val="003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2C0C19-E9DD-4883-BA4F-EE15F93359D8}" v="1" dt="2018-12-27T16:57:12.6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9"/>
    <p:restoredTop sz="94694"/>
  </p:normalViewPr>
  <p:slideViewPr>
    <p:cSldViewPr>
      <p:cViewPr varScale="1">
        <p:scale>
          <a:sx n="97" d="100"/>
          <a:sy n="97" d="100"/>
        </p:scale>
        <p:origin x="91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ie Weißweiler" userId="c8adda4533ccc9d3" providerId="LiveId" clId="{A2D6DE94-80D3-4824-9270-9F0723EA385E}"/>
  </pc:docChgLst>
  <pc:docChgLst>
    <pc:chgData name="Leonie Weißweiler" userId="c8adda4533ccc9d3" providerId="LiveId" clId="{682C0C19-E9DD-4883-BA4F-EE15F93359D8}"/>
    <pc:docChg chg="addSld modSld">
      <pc:chgData name="Leonie Weißweiler" userId="c8adda4533ccc9d3" providerId="LiveId" clId="{682C0C19-E9DD-4883-BA4F-EE15F93359D8}" dt="2018-12-27T16:57:18.655" v="29" actId="20577"/>
      <pc:docMkLst>
        <pc:docMk/>
      </pc:docMkLst>
      <pc:sldChg chg="modSp add">
        <pc:chgData name="Leonie Weißweiler" userId="c8adda4533ccc9d3" providerId="LiveId" clId="{682C0C19-E9DD-4883-BA4F-EE15F93359D8}" dt="2018-12-27T16:57:18.655" v="29" actId="20577"/>
        <pc:sldMkLst>
          <pc:docMk/>
          <pc:sldMk cId="2296371565" sldId="269"/>
        </pc:sldMkLst>
        <pc:spChg chg="mod">
          <ac:chgData name="Leonie Weißweiler" userId="c8adda4533ccc9d3" providerId="LiveId" clId="{682C0C19-E9DD-4883-BA4F-EE15F93359D8}" dt="2018-12-27T16:57:18.655" v="29" actId="20577"/>
          <ac:spMkLst>
            <pc:docMk/>
            <pc:sldMk cId="2296371565" sldId="269"/>
            <ac:spMk id="2" creationId="{E105371B-207E-413C-8CF4-8ED7AD465A3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C778D055-BEE7-4085-A571-7BECCC9DA62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9720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143000" y="4343400"/>
            <a:ext cx="45561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E3F1F6F-B961-49F8-A761-21EF4117BA5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04853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5705AF0-2115-4734-B582-C86567AC0654}" type="slidenum">
              <a:rPr lang="en-GB" altLang="en-US"/>
              <a:pPr>
                <a:spcBef>
                  <a:spcPct val="0"/>
                </a:spcBef>
              </a:pPr>
              <a:t>1</a:t>
            </a:fld>
            <a:endParaRPr lang="en-GB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904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0" y="5365750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6030913"/>
            <a:ext cx="9140825" cy="173037"/>
          </a:xfrm>
          <a:prstGeom prst="rect">
            <a:avLst/>
          </a:prstGeom>
          <a:solidFill>
            <a:srgbClr val="6AAD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2016125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altLang="en-US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2774950"/>
            <a:ext cx="8374063" cy="53975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noProof="0"/>
              <a:t>Click to edit Master subtitle style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62888" y="6448425"/>
            <a:ext cx="900112" cy="179388"/>
          </a:xfrm>
        </p:spPr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108C8CB-59B5-424B-9EA1-CF6C6A4DF28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74585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04232B-0387-4F0C-BEF3-0303E7E116C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9742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3" y="398463"/>
            <a:ext cx="2093912" cy="53768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175" y="398463"/>
            <a:ext cx="6129338" cy="53768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E978C9-BD95-4942-BFCB-ED57288F420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5119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41A27A-B71E-42F5-A588-FA68D6DEF723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105724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01E8FA-1C6D-400F-B58C-7977C48CC19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39898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708150"/>
            <a:ext cx="4110038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708150"/>
            <a:ext cx="4111625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99BBD4-99D3-42CE-8AF6-6B542932C5D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32094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0DACB4-3E1F-4E29-AE18-D748D9E3238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6014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7BBBCF-A01C-42F3-8A34-3A5C44F56F9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91331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1910A4-2824-4479-8E89-D9F98D822CA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1985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4779B6-8CDD-43FF-BF44-249FADBFA6C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56384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8098D4-44C0-4B6C-8CAF-9BAD60C3F26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91318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175" y="1708150"/>
            <a:ext cx="8374063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8ACC906-1F42-465C-9A74-E848C3D9B770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69875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66700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2pPr>
      <a:lvl3pPr marL="809625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3pPr>
      <a:lvl4pPr marL="1079500" indent="-26828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4pPr>
      <a:lvl5pPr marL="1350963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5pPr>
      <a:lvl6pPr marL="18081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6pPr>
      <a:lvl7pPr marL="22653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7pPr>
      <a:lvl8pPr marL="27225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8pPr>
      <a:lvl9pPr marL="31797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Evaluating Character-Level Recurrent Neural Networks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3442409"/>
            <a:ext cx="8374063" cy="539750"/>
          </a:xfrm>
        </p:spPr>
        <p:txBody>
          <a:bodyPr/>
          <a:lstStyle/>
          <a:p>
            <a:pPr eaLnBrk="1" hangingPunct="1"/>
            <a:r>
              <a:rPr lang="en-US" altLang="en-US" dirty="0"/>
              <a:t>Leonie Weißweiler, Daniela </a:t>
            </a:r>
            <a:r>
              <a:rPr lang="en-US" altLang="en-US" dirty="0" err="1"/>
              <a:t>Gerz</a:t>
            </a:r>
            <a:r>
              <a:rPr lang="en-US" altLang="en-US" dirty="0"/>
              <a:t>, Anna </a:t>
            </a:r>
            <a:r>
              <a:rPr lang="en-US" altLang="en-US" dirty="0" err="1"/>
              <a:t>Korhonen</a:t>
            </a:r>
            <a:endParaRPr lang="en-US" altLang="en-US" dirty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384175" y="5548313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GB" altLang="en-US" sz="1800" b="1" dirty="0">
                <a:solidFill>
                  <a:schemeClr val="tx2"/>
                </a:solidFill>
              </a:rPr>
              <a:t>Language and Technology Lab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711381-4ECD-44BF-8899-AC222B9CD4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08C8CB-59B5-424B-9EA1-CF6C6A4DF28B}" type="slidenum">
              <a:rPr lang="en-GB" altLang="en-US" smtClean="0"/>
              <a:pPr>
                <a:defRPr/>
              </a:pPr>
              <a:t>1</a:t>
            </a:fld>
            <a:endParaRPr lang="en-GB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C515C-FF46-47E1-BDA0-F4875CFE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Sensible Word Counts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8A5F9-7E83-4D19-9CE3-8526874CE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5545-2331-4546-8FE1-2FED909D93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41A27A-B71E-42F5-A588-FA68D6DEF723}" type="slidenum">
              <a:rPr lang="en-GB" altLang="en-US" smtClean="0"/>
              <a:pPr>
                <a:defRPr/>
              </a:pPr>
              <a:t>10</a:t>
            </a:fld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1384D-1537-4DC8-8F0E-09718F1AB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492" y="1389013"/>
            <a:ext cx="6557427" cy="470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82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82AD0-8F99-4859-8A12-96989315F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</p:spPr>
        <p:txBody>
          <a:bodyPr/>
          <a:lstStyle/>
          <a:p>
            <a:r>
              <a:rPr lang="en-GB" dirty="0"/>
              <a:t>New Sensible Word Count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C3CD8-3435-41A1-AA9D-5D48F6A74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708150"/>
            <a:ext cx="8374063" cy="4067175"/>
          </a:xfrm>
        </p:spPr>
        <p:txBody>
          <a:bodyPr/>
          <a:lstStyle/>
          <a:p>
            <a:r>
              <a:rPr lang="en-GB" dirty="0"/>
              <a:t>                              </a:t>
            </a:r>
            <a:r>
              <a:rPr lang="en-GB" dirty="0">
                <a:sym typeface="Wingdings" panose="05000000000000000000" pitchFamily="2" charset="2"/>
              </a:rPr>
              <a:t></a:t>
            </a:r>
            <a:r>
              <a:rPr lang="en-GB" dirty="0"/>
              <a:t>Norwegian                                          </a:t>
            </a:r>
            <a:r>
              <a:rPr lang="en-GB" dirty="0">
                <a:sym typeface="Wingdings" panose="05000000000000000000" pitchFamily="2" charset="2"/>
              </a:rPr>
              <a:t> </a:t>
            </a:r>
            <a:r>
              <a:rPr lang="en-GB" dirty="0"/>
              <a:t>Malay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         Dutch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                                               English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482F4-EE6E-4333-9AB1-E151568ACE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862888" y="6451600"/>
            <a:ext cx="900112" cy="179388"/>
          </a:xfrm>
        </p:spPr>
        <p:txBody>
          <a:bodyPr/>
          <a:lstStyle/>
          <a:p>
            <a:pPr>
              <a:defRPr/>
            </a:pPr>
            <a:fld id="{8841A27A-B71E-42F5-A588-FA68D6DEF723}" type="slidenum">
              <a:rPr lang="en-GB" altLang="en-US" smtClean="0"/>
              <a:pPr>
                <a:defRPr/>
              </a:pPr>
              <a:t>11</a:t>
            </a:fld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ACF95E-D254-48AB-AF69-6AB2A36F4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481" y="1421155"/>
            <a:ext cx="2651078" cy="2519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7EF9FF-DF88-4DE5-B21A-8ED9B2E22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441" y="3756827"/>
            <a:ext cx="2449604" cy="2420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2EB1AE-DF22-48D9-B9DD-89CD488F8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982" y="3792588"/>
            <a:ext cx="2447484" cy="2420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8F479F-A3B8-43E3-93CC-1CA1AD294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7" y="1421155"/>
            <a:ext cx="2698328" cy="251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08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1EDA7-3C0A-4C3F-89F1-3DA0F3C8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4F2DB-8CBC-4EE0-BA18-315DE81B9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General trade-off: LSTM </a:t>
            </a:r>
            <a:r>
              <a:rPr lang="en-GB" dirty="0">
                <a:sym typeface="Wingdings" panose="05000000000000000000" pitchFamily="2" charset="2"/>
              </a:rPr>
              <a:t> RNN  GRU  NAS if the Correctness Percentage is the priority, otherwise the other way around</a:t>
            </a:r>
          </a:p>
          <a:p>
            <a:r>
              <a:rPr lang="en-GB" dirty="0">
                <a:sym typeface="Wingdings" panose="05000000000000000000" pitchFamily="2" charset="2"/>
              </a:rPr>
              <a:t>For a number of languages, a few models, like RNN and GRU, should not be used at all</a:t>
            </a:r>
          </a:p>
          <a:p>
            <a:r>
              <a:rPr lang="en-GB" dirty="0">
                <a:sym typeface="Wingdings" panose="05000000000000000000" pitchFamily="2" charset="2"/>
              </a:rPr>
              <a:t>LSTM and RNN perform better for Correctness Percentage  are better at remembering words</a:t>
            </a:r>
          </a:p>
          <a:p>
            <a:r>
              <a:rPr lang="en-GB" dirty="0">
                <a:sym typeface="Wingdings" panose="05000000000000000000" pitchFamily="2" charset="2"/>
              </a:rPr>
              <a:t>NAS and GRU perform better for New Sensible Word Count  are better at learning patterns</a:t>
            </a:r>
          </a:p>
          <a:p>
            <a:r>
              <a:rPr lang="en-GB" dirty="0">
                <a:sym typeface="Wingdings" panose="05000000000000000000" pitchFamily="2" charset="2"/>
              </a:rPr>
              <a:t>Agglutinative and isolating languages perform better </a:t>
            </a:r>
            <a:r>
              <a:rPr lang="en-GB">
                <a:sym typeface="Wingdings" panose="05000000000000000000" pitchFamily="2" charset="2"/>
              </a:rPr>
              <a:t>on average</a:t>
            </a:r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16A43-8F60-4F64-BFA8-9647ED1C64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41A27A-B71E-42F5-A588-FA68D6DEF723}" type="slidenum">
              <a:rPr lang="en-GB" altLang="en-US" smtClean="0"/>
              <a:pPr>
                <a:defRPr/>
              </a:pPr>
              <a:t>12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590599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D2821-EB1A-423C-8A24-8FB7DA871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430A3-9B97-4BAC-83AE-A823DB68A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introduced new metrics for evaluating Char-Level RNNs that make relevant statements about their performance</a:t>
            </a:r>
          </a:p>
          <a:p>
            <a:r>
              <a:rPr lang="en-GB" dirty="0"/>
              <a:t>We introduced the first comprehensive comparison of four Char-Level RNNs</a:t>
            </a:r>
          </a:p>
          <a:p>
            <a:r>
              <a:rPr lang="en-GB" dirty="0"/>
              <a:t>We gave some recommendations which models are best used for which language using both new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64B5A-32C9-4028-9AB3-889FDC8D7B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41A27A-B71E-42F5-A588-FA68D6DEF723}" type="slidenum">
              <a:rPr lang="en-GB" altLang="en-US" smtClean="0"/>
              <a:pPr>
                <a:defRPr/>
              </a:pPr>
              <a:t>13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56910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B6AE7-7928-46ED-B7BF-99CE117A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C9D3D-A5D6-48F5-A29E-6C26F0E69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publication, we are</a:t>
            </a:r>
          </a:p>
          <a:p>
            <a:pPr lvl="1"/>
            <a:r>
              <a:rPr lang="en-GB" dirty="0"/>
              <a:t>Redoing all the experiments with a smaller, topic-controller corpus</a:t>
            </a:r>
          </a:p>
          <a:p>
            <a:pPr lvl="1"/>
            <a:r>
              <a:rPr lang="en-GB" dirty="0"/>
              <a:t>Trying different RNN sizes, sample modes, and training data sizes</a:t>
            </a:r>
          </a:p>
          <a:p>
            <a:pPr lvl="1"/>
            <a:r>
              <a:rPr lang="en-GB" dirty="0"/>
              <a:t>Computing perplexity scores to see if they correlate with correctness percentages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17AE3-D55E-45D0-B290-E0DB4E9CAB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41A27A-B71E-42F5-A588-FA68D6DEF723}" type="slidenum">
              <a:rPr lang="en-GB" altLang="en-US" smtClean="0"/>
              <a:pPr>
                <a:defRPr/>
              </a:pPr>
              <a:t>14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72995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CF25-B022-4196-8DB3-1A80FAAA3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4" y="398463"/>
            <a:ext cx="8436297" cy="423862"/>
          </a:xfrm>
        </p:spPr>
        <p:txBody>
          <a:bodyPr/>
          <a:lstStyle/>
          <a:p>
            <a:r>
              <a:rPr lang="en-GB" dirty="0"/>
              <a:t>Advantages and Disadvantages of Char-Level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EDD9E-6924-4ED1-ABFD-7715913A6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Potential advantage</a:t>
            </a:r>
          </a:p>
          <a:p>
            <a:pPr lvl="1"/>
            <a:r>
              <a:rPr lang="en-GB" dirty="0"/>
              <a:t>the model could learn about character-level dependencies</a:t>
            </a:r>
          </a:p>
          <a:p>
            <a:pPr lvl="1"/>
            <a:r>
              <a:rPr lang="en-GB" dirty="0"/>
              <a:t>This would hopefully capture some of the language’s morphology</a:t>
            </a:r>
          </a:p>
          <a:p>
            <a:pPr lvl="1"/>
            <a:r>
              <a:rPr lang="en-GB" dirty="0"/>
              <a:t>The model could then generate some correct unseen words</a:t>
            </a:r>
          </a:p>
          <a:p>
            <a:r>
              <a:rPr lang="en-GB" dirty="0"/>
              <a:t>Potential disadvantage</a:t>
            </a:r>
          </a:p>
          <a:p>
            <a:pPr lvl="1"/>
            <a:r>
              <a:rPr lang="en-GB" dirty="0"/>
              <a:t>The generated words aren’t guaranteed to be words</a:t>
            </a:r>
          </a:p>
          <a:p>
            <a:pPr lvl="1"/>
            <a:r>
              <a:rPr lang="en-GB" dirty="0"/>
              <a:t>There is always a chance of some of the output being gibberish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5EE5B-D789-4F75-92E0-9AC1ACE7C7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41A27A-B71E-42F5-A588-FA68D6DEF723}" type="slidenum">
              <a:rPr lang="en-GB" altLang="en-US" smtClean="0"/>
              <a:pPr>
                <a:defRPr/>
              </a:pPr>
              <a:t>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91030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C21F3-725C-4C8C-9EA6-ADE4796C5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6A887-F691-4CFD-B630-32623356F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Character-level models are normally evaluated with perplexity</a:t>
            </a:r>
          </a:p>
          <a:p>
            <a:r>
              <a:rPr lang="en-GB" dirty="0"/>
              <a:t>Perplexity captures how well the model adapted to the data, not the chances and risks versus word-level models</a:t>
            </a:r>
          </a:p>
          <a:p>
            <a:r>
              <a:rPr lang="en-GB" dirty="0"/>
              <a:t>There are little to no studies comparing different character-level RNNs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34976-6833-45B7-A71D-DAB2781264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41A27A-B71E-42F5-A588-FA68D6DEF723}" type="slidenum">
              <a:rPr lang="en-GB" altLang="en-US" smtClean="0"/>
              <a:pPr>
                <a:defRPr/>
              </a:pPr>
              <a:t>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270837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9CA0E-2D2D-40F1-8595-CE984C5C1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 of Generated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3ACA7-7B73-465D-82B3-B622AE5A3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GB" dirty="0"/>
              <a:t>Words that have been observed in the training data and were repeated by the model</a:t>
            </a:r>
          </a:p>
          <a:p>
            <a:pPr marL="457200" indent="-457200">
              <a:buFont typeface="+mj-lt"/>
              <a:buAutoNum type="alphaLcParenR"/>
            </a:pPr>
            <a:r>
              <a:rPr lang="en-GB" dirty="0"/>
              <a:t>Words that were not present in the training data, but which do exist in the language</a:t>
            </a:r>
          </a:p>
          <a:p>
            <a:pPr marL="457200" indent="-457200">
              <a:buFont typeface="+mj-lt"/>
              <a:buAutoNum type="alphaLcParenR"/>
            </a:pPr>
            <a:r>
              <a:rPr lang="en-GB" dirty="0"/>
              <a:t>Words that do not exist in the language</a:t>
            </a:r>
          </a:p>
          <a:p>
            <a:pPr marL="457200" indent="-457200">
              <a:buFont typeface="+mj-lt"/>
              <a:buAutoNum type="alphaLcParenR"/>
            </a:pPr>
            <a:endParaRPr lang="en-GB" dirty="0"/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Correctness Percentage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New Sensible Word Count</a:t>
            </a:r>
            <a:endParaRPr lang="en-GB" b="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BD5B5-669D-4E7D-A5E4-A379AFF9E7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41A27A-B71E-42F5-A588-FA68D6DEF723}" type="slidenum">
              <a:rPr lang="en-GB" altLang="en-US" smtClean="0"/>
              <a:pPr>
                <a:defRPr/>
              </a:pPr>
              <a:t>4</a:t>
            </a:fld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161F8D-C225-4E89-B58A-76E66227C067}"/>
                  </a:ext>
                </a:extLst>
              </p:cNvPr>
              <p:cNvSpPr txBox="1"/>
              <p:nvPr/>
            </p:nvSpPr>
            <p:spPr>
              <a:xfrm>
                <a:off x="3118066" y="4303173"/>
                <a:ext cx="2016224" cy="530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161F8D-C225-4E89-B58A-76E66227C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066" y="4303173"/>
                <a:ext cx="2016224" cy="5305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5F887-86E3-426E-9CFC-E2C8F1104EC7}"/>
                  </a:ext>
                </a:extLst>
              </p:cNvPr>
              <p:cNvSpPr txBox="1"/>
              <p:nvPr/>
            </p:nvSpPr>
            <p:spPr>
              <a:xfrm>
                <a:off x="3862555" y="5011350"/>
                <a:ext cx="5272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5F887-86E3-426E-9CFC-E2C8F1104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555" y="5011350"/>
                <a:ext cx="527247" cy="276999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9302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5371B-207E-413C-8CF4-8ED7AD46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Background: Language </a:t>
            </a:r>
            <a:r>
              <a:rPr lang="de-DE" dirty="0" err="1"/>
              <a:t>Typology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821E3-2A04-4907-AC60-55A93CFF2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F829D-8281-410F-B047-C67B570FC0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41A27A-B71E-42F5-A588-FA68D6DEF723}" type="slidenum">
              <a:rPr lang="en-GB" altLang="en-US" smtClean="0"/>
              <a:pPr>
                <a:defRPr/>
              </a:pPr>
              <a:t>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96371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93D49-DBA3-484B-B201-B6BE174FC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BC537-2974-47F3-97D8-58182E098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Correctness Percentage: percentage of the words in the output of the character-level model that exist in the language 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 measures how many non-words are produced 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 measures the disadvantage in comparison to word-level models</a:t>
            </a:r>
            <a:r>
              <a:rPr lang="en-GB" dirty="0"/>
              <a:t> </a:t>
            </a:r>
          </a:p>
          <a:p>
            <a:r>
              <a:rPr lang="en-GB" dirty="0"/>
              <a:t>New Sensible Word Count: number of words that were not observed in the training data, but which do exist in the language 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 measures how well the model captures character-level dependencies 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 measures the advantage in comparison to word-level models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BBA39-870C-4A16-8A46-942E567F7F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41A27A-B71E-42F5-A588-FA68D6DEF723}" type="slidenum">
              <a:rPr lang="en-GB" altLang="en-US" smtClean="0"/>
              <a:pPr>
                <a:defRPr/>
              </a:pPr>
              <a:t>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109190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DCA7-AA61-4907-965E-70367A38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D7333-BFD6-4452-BC97-7A053A603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Wikipedia Corpus in 38 languages </a:t>
            </a:r>
          </a:p>
          <a:p>
            <a:r>
              <a:rPr lang="en-GB" dirty="0"/>
              <a:t>Used small chunks as training data and the rest for checking which words are in the language</a:t>
            </a:r>
          </a:p>
          <a:p>
            <a:r>
              <a:rPr lang="en-GB" dirty="0"/>
              <a:t>Tokenized with the </a:t>
            </a:r>
            <a:r>
              <a:rPr lang="en-GB" dirty="0" err="1"/>
              <a:t>OpenNLP</a:t>
            </a:r>
            <a:r>
              <a:rPr lang="en-GB" dirty="0"/>
              <a:t> and the Polyglot Tokenizer</a:t>
            </a:r>
          </a:p>
          <a:p>
            <a:r>
              <a:rPr lang="en-GB" dirty="0"/>
              <a:t>Tested LSTM, RNN, GRU, NAS</a:t>
            </a:r>
          </a:p>
          <a:p>
            <a:r>
              <a:rPr lang="en-GB" dirty="0"/>
              <a:t>Standard parameters, no tuning</a:t>
            </a:r>
          </a:p>
          <a:p>
            <a:r>
              <a:rPr lang="en-GB" dirty="0"/>
              <a:t>5 million characters training data, 500,000 characters sampled for each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72076-0070-43FE-B147-52C74F8B92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41A27A-B71E-42F5-A588-FA68D6DEF723}" type="slidenum">
              <a:rPr lang="en-GB" altLang="en-US" smtClean="0"/>
              <a:pPr>
                <a:defRPr/>
              </a:pPr>
              <a:t>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49871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A430C-E5A3-42F9-8D2E-A887DBE84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Correctness Percentages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04CDD-2DDD-44F3-A959-0AB83CCBC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2173C-C5DF-4143-BFB9-19B059970D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41A27A-B71E-42F5-A588-FA68D6DEF723}" type="slidenum">
              <a:rPr lang="en-GB" altLang="en-US" smtClean="0"/>
              <a:pPr>
                <a:defRPr/>
              </a:pPr>
              <a:t>8</a:t>
            </a:fld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4F658-DD53-457A-9D43-E0A778ADB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43" y="1356598"/>
            <a:ext cx="6537726" cy="477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37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D5AFF-BA4E-429D-BE25-5B616741FC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41A27A-B71E-42F5-A588-FA68D6DEF723}" type="slidenum">
              <a:rPr lang="en-GB" altLang="en-US" smtClean="0"/>
              <a:pPr>
                <a:defRPr/>
              </a:pPr>
              <a:t>9</a:t>
            </a:fld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BF734-5227-432E-A73D-189FFFB54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3" y="1341998"/>
            <a:ext cx="2519050" cy="2519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7F1518-2274-40E7-B886-A05F99357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914" y="1341998"/>
            <a:ext cx="2476214" cy="254727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CAE24B-2C06-407D-9E60-4DB89D316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                                </a:t>
            </a:r>
            <a:r>
              <a:rPr lang="en-GB" dirty="0">
                <a:sym typeface="Wingdings" panose="05000000000000000000" pitchFamily="2" charset="2"/>
              </a:rPr>
              <a:t> </a:t>
            </a:r>
            <a:r>
              <a:rPr lang="en-GB" dirty="0"/>
              <a:t>French                                         </a:t>
            </a:r>
            <a:r>
              <a:rPr lang="en-GB" dirty="0">
                <a:sym typeface="Wingdings" panose="05000000000000000000" pitchFamily="2" charset="2"/>
              </a:rPr>
              <a:t> </a:t>
            </a:r>
            <a:r>
              <a:rPr lang="en-GB" dirty="0"/>
              <a:t>Catalan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     Hebrew 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                                         German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E81E80-2175-4B96-B784-0BECB9F38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60" y="3777061"/>
            <a:ext cx="2391240" cy="2391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2EA897-7859-4403-A18E-425A75639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931" y="3732846"/>
            <a:ext cx="2391240" cy="2450896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FBBAE892-4608-460F-90B6-F8FB4089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Correctness Percentage Groups</a:t>
            </a:r>
          </a:p>
        </p:txBody>
      </p:sp>
    </p:spTree>
    <p:extLst>
      <p:ext uri="{BB962C8B-B14F-4D97-AF65-F5344CB8AC3E}">
        <p14:creationId xmlns:p14="http://schemas.microsoft.com/office/powerpoint/2010/main" val="945603195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ank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520</Words>
  <Application>Microsoft Office PowerPoint</Application>
  <PresentationFormat>On-screen Show (4:3)</PresentationFormat>
  <Paragraphs>85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Cambria Math</vt:lpstr>
      <vt:lpstr>Wingdings</vt:lpstr>
      <vt:lpstr>blank</vt:lpstr>
      <vt:lpstr>Evaluating Character-Level Recurrent Neural Networks</vt:lpstr>
      <vt:lpstr>Advantages and Disadvantages of Char-Level Models</vt:lpstr>
      <vt:lpstr>Motivation</vt:lpstr>
      <vt:lpstr>Analysis of Generated Text</vt:lpstr>
      <vt:lpstr>Background: Language Typology</vt:lpstr>
      <vt:lpstr>New Metrics</vt:lpstr>
      <vt:lpstr>Evaluation Setup</vt:lpstr>
      <vt:lpstr>Correctness Percentages LSTM</vt:lpstr>
      <vt:lpstr>Correctness Percentage Groups</vt:lpstr>
      <vt:lpstr>New Sensible Word Counts LSTM</vt:lpstr>
      <vt:lpstr>New Sensible Word Count Groups</vt:lpstr>
      <vt:lpstr>General Results</vt:lpstr>
      <vt:lpstr>Conclusion</vt:lpstr>
      <vt:lpstr>Current and Future Work</vt:lpstr>
    </vt:vector>
  </TitlesOfParts>
  <Company>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..</dc:creator>
  <cp:lastModifiedBy>Leonie Weißweiler</cp:lastModifiedBy>
  <cp:revision>35</cp:revision>
  <cp:lastPrinted>2018-03-09T12:18:02Z</cp:lastPrinted>
  <dcterms:created xsi:type="dcterms:W3CDTF">2008-03-27T10:29:55Z</dcterms:created>
  <dcterms:modified xsi:type="dcterms:W3CDTF">2018-12-27T16:58:05Z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